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64" r:id="rId5"/>
    <p:sldId id="274" r:id="rId6"/>
    <p:sldId id="258" r:id="rId7"/>
    <p:sldId id="277" r:id="rId8"/>
    <p:sldId id="278" r:id="rId9"/>
    <p:sldId id="279" r:id="rId10"/>
    <p:sldId id="280" r:id="rId11"/>
    <p:sldId id="271" r:id="rId12"/>
    <p:sldId id="275" r:id="rId13"/>
    <p:sldId id="261" r:id="rId14"/>
    <p:sldId id="281" r:id="rId15"/>
    <p:sldId id="282" r:id="rId16"/>
    <p:sldId id="283" r:id="rId17"/>
    <p:sldId id="284" r:id="rId18"/>
    <p:sldId id="272" r:id="rId19"/>
    <p:sldId id="276" r:id="rId20"/>
    <p:sldId id="28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466" autoAdjust="0"/>
  </p:normalViewPr>
  <p:slideViewPr>
    <p:cSldViewPr snapToGrid="0">
      <p:cViewPr varScale="1">
        <p:scale>
          <a:sx n="63" d="100"/>
          <a:sy n="63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8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2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68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24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4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7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0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3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9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9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9ABF4-A59A-48B6-BF72-7CDDE94698D0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9766C-F896-400E-83A1-A272704B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14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Literature Review and Policy Analysis of CRS Peacebuilding Programs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Angie Garvey</a:t>
            </a:r>
          </a:p>
        </p:txBody>
      </p:sp>
    </p:spTree>
    <p:extLst>
      <p:ext uri="{BB962C8B-B14F-4D97-AF65-F5344CB8AC3E}">
        <p14:creationId xmlns:p14="http://schemas.microsoft.com/office/powerpoint/2010/main" val="2835487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Cultural factors and youth involvement in Conflict Management and Mitigation (CMM) structures</a:t>
            </a:r>
            <a:endParaRPr lang="en-US" dirty="0"/>
          </a:p>
          <a:p>
            <a:pPr lvl="1"/>
            <a:r>
              <a:rPr lang="en-US" dirty="0"/>
              <a:t>Which significant cultural factors influence youth involvement in conflict resolution mechanisms?</a:t>
            </a:r>
          </a:p>
          <a:p>
            <a:pPr lvl="1"/>
            <a:r>
              <a:rPr lang="en-US" dirty="0"/>
              <a:t>What considerations should CRS put in place to design effective programs that address the negative effects of these cultural factors? </a:t>
            </a:r>
          </a:p>
          <a:p>
            <a:r>
              <a:rPr lang="en-US" i="1" dirty="0"/>
              <a:t>Integration of peace building in Education project </a:t>
            </a:r>
            <a:endParaRPr lang="en-US" dirty="0"/>
          </a:p>
          <a:p>
            <a:pPr lvl="1"/>
            <a:r>
              <a:rPr lang="en-US" dirty="0"/>
              <a:t>What interventions should CRS implement to address peace building concerns among communities where it is implementing education programs in Sudan? </a:t>
            </a:r>
          </a:p>
          <a:p>
            <a:pPr lvl="1"/>
            <a:r>
              <a:rPr lang="en-US" dirty="0"/>
              <a:t>What role can communities play in mitigating effects of conflict on education projects?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126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Databases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Science Direct, Web of Science, PAIS, CIAO</a:t>
            </a:r>
          </a:p>
          <a:p>
            <a:pPr>
              <a:lnSpc>
                <a:spcPct val="150000"/>
              </a:lnSpc>
            </a:pPr>
            <a:r>
              <a:rPr lang="en-US" dirty="0"/>
              <a:t>Grey Literature </a:t>
            </a:r>
          </a:p>
          <a:p>
            <a:pPr>
              <a:lnSpc>
                <a:spcPct val="150000"/>
              </a:lnSpc>
            </a:pPr>
            <a:r>
              <a:rPr lang="en-US" dirty="0"/>
              <a:t>Administrative Sources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SOAR Higher and Promoting Trust Programs </a:t>
            </a:r>
          </a:p>
        </p:txBody>
      </p:sp>
    </p:spTree>
    <p:extLst>
      <p:ext uri="{BB962C8B-B14F-4D97-AF65-F5344CB8AC3E}">
        <p14:creationId xmlns:p14="http://schemas.microsoft.com/office/powerpoint/2010/main" val="3118029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Reported Impediments to Participation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Farmer youth most affected by violent conflict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Education interventions unable to reach the most marginalized youth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Insufficient interaction between farmer and pastoralist youth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Primarily adult male membership of conflict resolution committees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Communal push-back against increased female youth participation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461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165"/>
            <a:ext cx="10515600" cy="1325563"/>
          </a:xfrm>
        </p:spPr>
        <p:txBody>
          <a:bodyPr/>
          <a:lstStyle/>
          <a:p>
            <a:r>
              <a:rPr lang="en-US" dirty="0"/>
              <a:t>Barriers to Participation &amp; Cultural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Farmer youth most affected by violent conflict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Education interventions unable to reach the most marginalized youth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Insufficient interaction between farmer and pastoralist youth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Primarily adult male membership of conflict resolution committees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Communal push-back against increased female youth participation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0360" y="1825625"/>
            <a:ext cx="5181600" cy="4351338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dirty="0"/>
              <a:t>Tension and isolation between farmer and pastoralist communities 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dirty="0"/>
              <a:t>Entrenched tradition of adult male leadership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730240" y="2072640"/>
            <a:ext cx="960120" cy="36576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5730240" y="2634297"/>
            <a:ext cx="960120" cy="126763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5730240" y="3099594"/>
            <a:ext cx="960120" cy="53594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5730240" y="4453255"/>
            <a:ext cx="960120" cy="481172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>
          <a:xfrm flipV="1">
            <a:off x="5730240" y="5272961"/>
            <a:ext cx="960120" cy="282734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Criteria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138580"/>
              </p:ext>
            </p:extLst>
          </p:nvPr>
        </p:nvGraphicFramePr>
        <p:xfrm>
          <a:off x="1676400" y="1869441"/>
          <a:ext cx="8839200" cy="3759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1649916569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1950616556"/>
                    </a:ext>
                  </a:extLst>
                </a:gridCol>
              </a:tblGrid>
              <a:tr h="3290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Evaluation Criteria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Cultural Factor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1846046"/>
                  </a:ext>
                </a:extLst>
              </a:tr>
              <a:tr h="1017532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Addresses the most isolated and at risk youth.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Tension and Isolation between farmer and pastoralist communities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946879"/>
                  </a:ext>
                </a:extLst>
              </a:tr>
              <a:tr h="13356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Promotes youth leadership and ownership.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Entrenched tradition of adult male leadership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822702"/>
                  </a:ext>
                </a:extLst>
              </a:tr>
              <a:tr h="1076960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Is gender sensitive.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Entrenched tradition of adult male leadership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134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5419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1: Status Quo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Farm Protection Committees</a:t>
            </a:r>
          </a:p>
          <a:p>
            <a:r>
              <a:rPr lang="en-US" sz="2400" dirty="0"/>
              <a:t>Resource Management Committees</a:t>
            </a:r>
          </a:p>
          <a:p>
            <a:r>
              <a:rPr lang="en-US" sz="2400" dirty="0"/>
              <a:t>Savings and Internal Lending Committees</a:t>
            </a:r>
          </a:p>
          <a:p>
            <a:r>
              <a:rPr lang="en-US" sz="2400" dirty="0"/>
              <a:t>Accelerated Learning Program </a:t>
            </a:r>
          </a:p>
          <a:p>
            <a:r>
              <a:rPr lang="en-US" sz="2400" dirty="0"/>
              <a:t>Youth Environmental Protection Club </a:t>
            </a: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232613"/>
              </p:ext>
            </p:extLst>
          </p:nvPr>
        </p:nvGraphicFramePr>
        <p:xfrm>
          <a:off x="838200" y="4475337"/>
          <a:ext cx="10205720" cy="16827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3967">
                  <a:extLst>
                    <a:ext uri="{9D8B030D-6E8A-4147-A177-3AD203B41FA5}">
                      <a16:colId xmlns:a16="http://schemas.microsoft.com/office/drawing/2014/main" val="2130617924"/>
                    </a:ext>
                  </a:extLst>
                </a:gridCol>
                <a:gridCol w="3561455">
                  <a:extLst>
                    <a:ext uri="{9D8B030D-6E8A-4147-A177-3AD203B41FA5}">
                      <a16:colId xmlns:a16="http://schemas.microsoft.com/office/drawing/2014/main" val="2021034889"/>
                    </a:ext>
                  </a:extLst>
                </a:gridCol>
                <a:gridCol w="3450298">
                  <a:extLst>
                    <a:ext uri="{9D8B030D-6E8A-4147-A177-3AD203B41FA5}">
                      <a16:colId xmlns:a16="http://schemas.microsoft.com/office/drawing/2014/main" val="2396086151"/>
                    </a:ext>
                  </a:extLst>
                </a:gridCol>
              </a:tblGrid>
              <a:tr h="722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Isolated and at risk youth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Youth leadership and ownership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Gender sensitivity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extLst>
                  <a:ext uri="{0D108BD9-81ED-4DB2-BD59-A6C34878D82A}">
                    <a16:rowId xmlns:a16="http://schemas.microsoft.com/office/drawing/2014/main" val="451978706"/>
                  </a:ext>
                </a:extLst>
              </a:tr>
              <a:tr h="6390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</a:rPr>
                        <a:t>Low 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High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Low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39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5224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2: Youth-led participatory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Young people are trained to conduct systematic research on conflict</a:t>
            </a:r>
          </a:p>
          <a:p>
            <a:r>
              <a:rPr lang="en-US" dirty="0"/>
              <a:t>Dual purpose: </a:t>
            </a:r>
          </a:p>
          <a:p>
            <a:pPr lvl="1"/>
            <a:r>
              <a:rPr lang="en-US" dirty="0"/>
              <a:t>An opportunity to develop knowledge and skills </a:t>
            </a:r>
          </a:p>
          <a:p>
            <a:pPr lvl="1"/>
            <a:r>
              <a:rPr lang="en-US" dirty="0"/>
              <a:t>An analysis the security context in a given location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3172143"/>
              </p:ext>
            </p:extLst>
          </p:nvPr>
        </p:nvGraphicFramePr>
        <p:xfrm>
          <a:off x="838200" y="4295128"/>
          <a:ext cx="10251559" cy="2039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8311">
                  <a:extLst>
                    <a:ext uri="{9D8B030D-6E8A-4147-A177-3AD203B41FA5}">
                      <a16:colId xmlns:a16="http://schemas.microsoft.com/office/drawing/2014/main" val="2130617924"/>
                    </a:ext>
                  </a:extLst>
                </a:gridCol>
                <a:gridCol w="3577452">
                  <a:extLst>
                    <a:ext uri="{9D8B030D-6E8A-4147-A177-3AD203B41FA5}">
                      <a16:colId xmlns:a16="http://schemas.microsoft.com/office/drawing/2014/main" val="2021034889"/>
                    </a:ext>
                  </a:extLst>
                </a:gridCol>
                <a:gridCol w="3465796">
                  <a:extLst>
                    <a:ext uri="{9D8B030D-6E8A-4147-A177-3AD203B41FA5}">
                      <a16:colId xmlns:a16="http://schemas.microsoft.com/office/drawing/2014/main" val="2396086151"/>
                    </a:ext>
                  </a:extLst>
                </a:gridCol>
              </a:tblGrid>
              <a:tr h="6764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Isolated and at risk youth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Youth leadership and ownership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Gender sensitivity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extLst>
                  <a:ext uri="{0D108BD9-81ED-4DB2-BD59-A6C34878D82A}">
                    <a16:rowId xmlns:a16="http://schemas.microsoft.com/office/drawing/2014/main" val="451978706"/>
                  </a:ext>
                </a:extLst>
              </a:tr>
              <a:tr h="99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High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Medium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098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318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3: Team sports for pastoralist youth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/>
              <a:t>Entry point to peacemaking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Forum for non-violent rivalry and competition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Creates space for farmer-pastoralist youth interaction</a:t>
            </a:r>
          </a:p>
          <a:p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799191"/>
              </p:ext>
            </p:extLst>
          </p:nvPr>
        </p:nvGraphicFramePr>
        <p:xfrm>
          <a:off x="838200" y="4147251"/>
          <a:ext cx="10092070" cy="20528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8398">
                  <a:extLst>
                    <a:ext uri="{9D8B030D-6E8A-4147-A177-3AD203B41FA5}">
                      <a16:colId xmlns:a16="http://schemas.microsoft.com/office/drawing/2014/main" val="2130617924"/>
                    </a:ext>
                  </a:extLst>
                </a:gridCol>
                <a:gridCol w="3521794">
                  <a:extLst>
                    <a:ext uri="{9D8B030D-6E8A-4147-A177-3AD203B41FA5}">
                      <a16:colId xmlns:a16="http://schemas.microsoft.com/office/drawing/2014/main" val="2021034889"/>
                    </a:ext>
                  </a:extLst>
                </a:gridCol>
                <a:gridCol w="3411878">
                  <a:extLst>
                    <a:ext uri="{9D8B030D-6E8A-4147-A177-3AD203B41FA5}">
                      <a16:colId xmlns:a16="http://schemas.microsoft.com/office/drawing/2014/main" val="2396086151"/>
                    </a:ext>
                  </a:extLst>
                </a:gridCol>
              </a:tblGrid>
              <a:tr h="10124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Isolated and at risk youth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Youth leadership and ownership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Gender sensitivity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extLst>
                  <a:ext uri="{0D108BD9-81ED-4DB2-BD59-A6C34878D82A}">
                    <a16:rowId xmlns:a16="http://schemas.microsoft.com/office/drawing/2014/main" val="451978706"/>
                  </a:ext>
                </a:extLst>
              </a:tr>
              <a:tr h="10091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Medium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Low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75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686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4: Community-consulted intergenerational exchanges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2341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Strengthen the connection between youth and existing leadership </a:t>
            </a:r>
          </a:p>
          <a:p>
            <a:pPr>
              <a:lnSpc>
                <a:spcPct val="150000"/>
              </a:lnSpc>
            </a:pPr>
            <a:r>
              <a:rPr lang="en-US" dirty="0"/>
              <a:t>Focus on intergenerational participation of multiple groups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Especially female youth  </a:t>
            </a:r>
          </a:p>
          <a:p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9462983"/>
              </p:ext>
            </p:extLst>
          </p:nvPr>
        </p:nvGraphicFramePr>
        <p:xfrm>
          <a:off x="838200" y="4243384"/>
          <a:ext cx="10219660" cy="1956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8328">
                  <a:extLst>
                    <a:ext uri="{9D8B030D-6E8A-4147-A177-3AD203B41FA5}">
                      <a16:colId xmlns:a16="http://schemas.microsoft.com/office/drawing/2014/main" val="2130617924"/>
                    </a:ext>
                  </a:extLst>
                </a:gridCol>
                <a:gridCol w="3566319">
                  <a:extLst>
                    <a:ext uri="{9D8B030D-6E8A-4147-A177-3AD203B41FA5}">
                      <a16:colId xmlns:a16="http://schemas.microsoft.com/office/drawing/2014/main" val="2021034889"/>
                    </a:ext>
                  </a:extLst>
                </a:gridCol>
                <a:gridCol w="3455013">
                  <a:extLst>
                    <a:ext uri="{9D8B030D-6E8A-4147-A177-3AD203B41FA5}">
                      <a16:colId xmlns:a16="http://schemas.microsoft.com/office/drawing/2014/main" val="2396086151"/>
                    </a:ext>
                  </a:extLst>
                </a:gridCol>
              </a:tblGrid>
              <a:tr h="8212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Isolated and at risk youth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Youth leadership and ownership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Gender sensitivity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/>
                </a:tc>
                <a:extLst>
                  <a:ext uri="{0D108BD9-81ED-4DB2-BD59-A6C34878D82A}">
                    <a16:rowId xmlns:a16="http://schemas.microsoft.com/office/drawing/2014/main" val="451978706"/>
                  </a:ext>
                </a:extLst>
              </a:tr>
              <a:tr h="9130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High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High 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7" marR="3749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850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697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318" y="121285"/>
            <a:ext cx="10515600" cy="1325563"/>
          </a:xfrm>
        </p:spPr>
        <p:txBody>
          <a:bodyPr/>
          <a:lstStyle/>
          <a:p>
            <a:r>
              <a:rPr lang="en-US" dirty="0"/>
              <a:t>Youth Participation in Peacebuilding Options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970387"/>
              </p:ext>
            </p:extLst>
          </p:nvPr>
        </p:nvGraphicFramePr>
        <p:xfrm>
          <a:off x="548640" y="1831343"/>
          <a:ext cx="11043920" cy="4291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6878">
                  <a:extLst>
                    <a:ext uri="{9D8B030D-6E8A-4147-A177-3AD203B41FA5}">
                      <a16:colId xmlns:a16="http://schemas.microsoft.com/office/drawing/2014/main" val="139292162"/>
                    </a:ext>
                  </a:extLst>
                </a:gridCol>
                <a:gridCol w="2390078">
                  <a:extLst>
                    <a:ext uri="{9D8B030D-6E8A-4147-A177-3AD203B41FA5}">
                      <a16:colId xmlns:a16="http://schemas.microsoft.com/office/drawing/2014/main" val="2026324688"/>
                    </a:ext>
                  </a:extLst>
                </a:gridCol>
                <a:gridCol w="2665069">
                  <a:extLst>
                    <a:ext uri="{9D8B030D-6E8A-4147-A177-3AD203B41FA5}">
                      <a16:colId xmlns:a16="http://schemas.microsoft.com/office/drawing/2014/main" val="4287610287"/>
                    </a:ext>
                  </a:extLst>
                </a:gridCol>
                <a:gridCol w="2581895">
                  <a:extLst>
                    <a:ext uri="{9D8B030D-6E8A-4147-A177-3AD203B41FA5}">
                      <a16:colId xmlns:a16="http://schemas.microsoft.com/office/drawing/2014/main" val="949464934"/>
                    </a:ext>
                  </a:extLst>
                </a:gridCol>
              </a:tblGrid>
              <a:tr h="4768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Isolated and at risk youth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Youth leadership and ownership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Gender sensitivity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0586819"/>
                  </a:ext>
                </a:extLst>
              </a:tr>
              <a:tr h="8177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Status Quo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Low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High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Low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0818607"/>
                  </a:ext>
                </a:extLst>
              </a:tr>
              <a:tr h="5451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Youth-led participatory research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Medium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High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Medium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792399"/>
                  </a:ext>
                </a:extLst>
              </a:tr>
              <a:tr h="8177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Sports activities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High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Medium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Low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3353270"/>
                  </a:ext>
                </a:extLst>
              </a:tr>
              <a:tr h="10903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Community-consulted intergenerational exchanges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Medium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High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Medium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347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007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9627552"/>
              </p:ext>
            </p:extLst>
          </p:nvPr>
        </p:nvGraphicFramePr>
        <p:xfrm>
          <a:off x="548640" y="1831343"/>
          <a:ext cx="11043920" cy="3911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6878">
                  <a:extLst>
                    <a:ext uri="{9D8B030D-6E8A-4147-A177-3AD203B41FA5}">
                      <a16:colId xmlns:a16="http://schemas.microsoft.com/office/drawing/2014/main" val="139292162"/>
                    </a:ext>
                  </a:extLst>
                </a:gridCol>
                <a:gridCol w="2390078">
                  <a:extLst>
                    <a:ext uri="{9D8B030D-6E8A-4147-A177-3AD203B41FA5}">
                      <a16:colId xmlns:a16="http://schemas.microsoft.com/office/drawing/2014/main" val="2026324688"/>
                    </a:ext>
                  </a:extLst>
                </a:gridCol>
                <a:gridCol w="2665069">
                  <a:extLst>
                    <a:ext uri="{9D8B030D-6E8A-4147-A177-3AD203B41FA5}">
                      <a16:colId xmlns:a16="http://schemas.microsoft.com/office/drawing/2014/main" val="4287610287"/>
                    </a:ext>
                  </a:extLst>
                </a:gridCol>
                <a:gridCol w="2581895">
                  <a:extLst>
                    <a:ext uri="{9D8B030D-6E8A-4147-A177-3AD203B41FA5}">
                      <a16:colId xmlns:a16="http://schemas.microsoft.com/office/drawing/2014/main" val="949464934"/>
                    </a:ext>
                  </a:extLst>
                </a:gridCol>
              </a:tblGrid>
              <a:tr h="4768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Isolated and at risk youth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Youth leadership and ownership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Gender sensitivity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0586819"/>
                  </a:ext>
                </a:extLst>
              </a:tr>
              <a:tr h="8177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Sports activities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High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Medium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Low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3353270"/>
                  </a:ext>
                </a:extLst>
              </a:tr>
              <a:tr h="10903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Community-consulted intergenerational exchanges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Medium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High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High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3478819"/>
                  </a:ext>
                </a:extLst>
              </a:tr>
              <a:tr h="10903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both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Medium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052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523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Insecurity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Immediate Drivers of Conflict </a:t>
            </a:r>
          </a:p>
          <a:p>
            <a:pPr lvl="1"/>
            <a:r>
              <a:rPr lang="en-US" sz="2800" i="1" dirty="0"/>
              <a:t>Returning of IDPs </a:t>
            </a:r>
            <a:endParaRPr lang="en-US" sz="2800" dirty="0"/>
          </a:p>
          <a:p>
            <a:pPr lvl="1"/>
            <a:r>
              <a:rPr lang="en-US" sz="2800" i="1" dirty="0"/>
              <a:t>Regional Conflict Trends </a:t>
            </a:r>
            <a:endParaRPr lang="en-US" sz="2800" dirty="0"/>
          </a:p>
          <a:p>
            <a:pPr lvl="1"/>
            <a:r>
              <a:rPr lang="en-US" sz="2800" i="1" dirty="0"/>
              <a:t>Declining Economy </a:t>
            </a:r>
            <a:endParaRPr lang="en-US" sz="2800" dirty="0"/>
          </a:p>
          <a:p>
            <a:r>
              <a:rPr lang="en-US" sz="3200" dirty="0"/>
              <a:t>Long-Term Causes of Conflict </a:t>
            </a:r>
          </a:p>
          <a:p>
            <a:pPr lvl="1"/>
            <a:r>
              <a:rPr lang="en-US" sz="2800" i="1" dirty="0"/>
              <a:t>Erosion of Natural Resources</a:t>
            </a:r>
            <a:endParaRPr lang="en-US" sz="2800" dirty="0"/>
          </a:p>
          <a:p>
            <a:pPr lvl="1"/>
            <a:r>
              <a:rPr lang="en-US" sz="2800" i="1" dirty="0"/>
              <a:t>Population Growth </a:t>
            </a:r>
            <a:endParaRPr lang="en-US" sz="2800" dirty="0"/>
          </a:p>
          <a:p>
            <a:pPr lvl="1"/>
            <a:r>
              <a:rPr lang="en-US" sz="2800" i="1" dirty="0"/>
              <a:t>War in 2003 </a:t>
            </a:r>
            <a:endParaRPr lang="en-US" sz="2800" dirty="0"/>
          </a:p>
          <a:p>
            <a:pPr lvl="1"/>
            <a:r>
              <a:rPr lang="en-US" sz="2800" i="1" dirty="0"/>
              <a:t>Legal Inequalities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5383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1: Status Quo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Farm Protection Committees</a:t>
            </a:r>
          </a:p>
          <a:p>
            <a:r>
              <a:rPr lang="en-US" dirty="0"/>
              <a:t>Resource Management Committees</a:t>
            </a:r>
          </a:p>
          <a:p>
            <a:r>
              <a:rPr lang="en-US" dirty="0"/>
              <a:t>Savings and Internal Lending Committees</a:t>
            </a:r>
          </a:p>
          <a:p>
            <a:r>
              <a:rPr lang="en-US" dirty="0"/>
              <a:t>Gender sensitivity trainings 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022125"/>
              </p:ext>
            </p:extLst>
          </p:nvPr>
        </p:nvGraphicFramePr>
        <p:xfrm>
          <a:off x="838200" y="4229724"/>
          <a:ext cx="9926321" cy="17510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1621">
                  <a:extLst>
                    <a:ext uri="{9D8B030D-6E8A-4147-A177-3AD203B41FA5}">
                      <a16:colId xmlns:a16="http://schemas.microsoft.com/office/drawing/2014/main" val="3037535851"/>
                    </a:ext>
                  </a:extLst>
                </a:gridCol>
                <a:gridCol w="2356977">
                  <a:extLst>
                    <a:ext uri="{9D8B030D-6E8A-4147-A177-3AD203B41FA5}">
                      <a16:colId xmlns:a16="http://schemas.microsoft.com/office/drawing/2014/main" val="496765600"/>
                    </a:ext>
                  </a:extLst>
                </a:gridCol>
                <a:gridCol w="2753948">
                  <a:extLst>
                    <a:ext uri="{9D8B030D-6E8A-4147-A177-3AD203B41FA5}">
                      <a16:colId xmlns:a16="http://schemas.microsoft.com/office/drawing/2014/main" val="3799756487"/>
                    </a:ext>
                  </a:extLst>
                </a:gridCol>
                <a:gridCol w="2433775">
                  <a:extLst>
                    <a:ext uri="{9D8B030D-6E8A-4147-A177-3AD203B41FA5}">
                      <a16:colId xmlns:a16="http://schemas.microsoft.com/office/drawing/2014/main" val="673333264"/>
                    </a:ext>
                  </a:extLst>
                </a:gridCol>
              </a:tblGrid>
              <a:tr h="10333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Technical feasibility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Political Viability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Administrative Operability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Cultural and Contextual Appropriateness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extLst>
                  <a:ext uri="{0D108BD9-81ED-4DB2-BD59-A6C34878D82A}">
                    <a16:rowId xmlns:a16="http://schemas.microsoft.com/office/drawing/2014/main" val="510552396"/>
                  </a:ext>
                </a:extLst>
              </a:tr>
              <a:tr h="717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Medium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High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Medium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924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1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2: Early Warning Early Response (EWER)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Data collection on conflict indicators</a:t>
            </a:r>
          </a:p>
          <a:p>
            <a:r>
              <a:rPr lang="en-US" dirty="0"/>
              <a:t>Risk analysis</a:t>
            </a:r>
          </a:p>
          <a:p>
            <a:r>
              <a:rPr lang="en-US" dirty="0"/>
              <a:t>Dissemination of information with recommendations to stakeholders</a:t>
            </a:r>
          </a:p>
          <a:p>
            <a:r>
              <a:rPr lang="en-US" dirty="0"/>
              <a:t>Supports existing conflict prevention structures </a:t>
            </a:r>
          </a:p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292440"/>
              </p:ext>
            </p:extLst>
          </p:nvPr>
        </p:nvGraphicFramePr>
        <p:xfrm>
          <a:off x="838200" y="4197511"/>
          <a:ext cx="9418320" cy="19794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9736">
                  <a:extLst>
                    <a:ext uri="{9D8B030D-6E8A-4147-A177-3AD203B41FA5}">
                      <a16:colId xmlns:a16="http://schemas.microsoft.com/office/drawing/2014/main" val="3037535851"/>
                    </a:ext>
                  </a:extLst>
                </a:gridCol>
                <a:gridCol w="2236354">
                  <a:extLst>
                    <a:ext uri="{9D8B030D-6E8A-4147-A177-3AD203B41FA5}">
                      <a16:colId xmlns:a16="http://schemas.microsoft.com/office/drawing/2014/main" val="496765600"/>
                    </a:ext>
                  </a:extLst>
                </a:gridCol>
                <a:gridCol w="2613009">
                  <a:extLst>
                    <a:ext uri="{9D8B030D-6E8A-4147-A177-3AD203B41FA5}">
                      <a16:colId xmlns:a16="http://schemas.microsoft.com/office/drawing/2014/main" val="3799756487"/>
                    </a:ext>
                  </a:extLst>
                </a:gridCol>
                <a:gridCol w="2309221">
                  <a:extLst>
                    <a:ext uri="{9D8B030D-6E8A-4147-A177-3AD203B41FA5}">
                      <a16:colId xmlns:a16="http://schemas.microsoft.com/office/drawing/2014/main" val="673333264"/>
                    </a:ext>
                  </a:extLst>
                </a:gridCol>
              </a:tblGrid>
              <a:tr h="10644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Technical feasibility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Political Viability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Administrative Operability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Cultural and Contextual Appropriateness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extLst>
                  <a:ext uri="{0D108BD9-81ED-4DB2-BD59-A6C34878D82A}">
                    <a16:rowId xmlns:a16="http://schemas.microsoft.com/office/drawing/2014/main" val="510552396"/>
                  </a:ext>
                </a:extLst>
              </a:tr>
              <a:tr h="915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Medium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609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341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3: Community-based forums with differentiated women’s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Bring together different groups within communities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Rebuild trust and confidence among community members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Space to support and provide feedback on project interventions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554327"/>
              </p:ext>
            </p:extLst>
          </p:nvPr>
        </p:nvGraphicFramePr>
        <p:xfrm>
          <a:off x="838200" y="4511324"/>
          <a:ext cx="10160000" cy="16656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7687">
                  <a:extLst>
                    <a:ext uri="{9D8B030D-6E8A-4147-A177-3AD203B41FA5}">
                      <a16:colId xmlns:a16="http://schemas.microsoft.com/office/drawing/2014/main" val="3037535851"/>
                    </a:ext>
                  </a:extLst>
                </a:gridCol>
                <a:gridCol w="2412464">
                  <a:extLst>
                    <a:ext uri="{9D8B030D-6E8A-4147-A177-3AD203B41FA5}">
                      <a16:colId xmlns:a16="http://schemas.microsoft.com/office/drawing/2014/main" val="496765600"/>
                    </a:ext>
                  </a:extLst>
                </a:gridCol>
                <a:gridCol w="2818780">
                  <a:extLst>
                    <a:ext uri="{9D8B030D-6E8A-4147-A177-3AD203B41FA5}">
                      <a16:colId xmlns:a16="http://schemas.microsoft.com/office/drawing/2014/main" val="3799756487"/>
                    </a:ext>
                  </a:extLst>
                </a:gridCol>
                <a:gridCol w="2491069">
                  <a:extLst>
                    <a:ext uri="{9D8B030D-6E8A-4147-A177-3AD203B41FA5}">
                      <a16:colId xmlns:a16="http://schemas.microsoft.com/office/drawing/2014/main" val="673333264"/>
                    </a:ext>
                  </a:extLst>
                </a:gridCol>
              </a:tblGrid>
              <a:tr h="10697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Technical feasibility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Political Viability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Administrative Operability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Cultural and Contextual Appropriateness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extLst>
                  <a:ext uri="{0D108BD9-81ED-4DB2-BD59-A6C34878D82A}">
                    <a16:rowId xmlns:a16="http://schemas.microsoft.com/office/drawing/2014/main" val="510552396"/>
                  </a:ext>
                </a:extLst>
              </a:tr>
              <a:tr h="5958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Low 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391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159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4: Community-led participatory research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Ownership of understanding conflict and avenues of conflict resolution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Information can be shared with CRS researchers and program staff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Incorporates local voices in programming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285568"/>
              </p:ext>
            </p:extLst>
          </p:nvPr>
        </p:nvGraphicFramePr>
        <p:xfrm>
          <a:off x="838200" y="4126389"/>
          <a:ext cx="9946640" cy="20505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6496">
                  <a:extLst>
                    <a:ext uri="{9D8B030D-6E8A-4147-A177-3AD203B41FA5}">
                      <a16:colId xmlns:a16="http://schemas.microsoft.com/office/drawing/2014/main" val="3037535851"/>
                    </a:ext>
                  </a:extLst>
                </a:gridCol>
                <a:gridCol w="2361802">
                  <a:extLst>
                    <a:ext uri="{9D8B030D-6E8A-4147-A177-3AD203B41FA5}">
                      <a16:colId xmlns:a16="http://schemas.microsoft.com/office/drawing/2014/main" val="496765600"/>
                    </a:ext>
                  </a:extLst>
                </a:gridCol>
                <a:gridCol w="2759585">
                  <a:extLst>
                    <a:ext uri="{9D8B030D-6E8A-4147-A177-3AD203B41FA5}">
                      <a16:colId xmlns:a16="http://schemas.microsoft.com/office/drawing/2014/main" val="3799756487"/>
                    </a:ext>
                  </a:extLst>
                </a:gridCol>
                <a:gridCol w="2438757">
                  <a:extLst>
                    <a:ext uri="{9D8B030D-6E8A-4147-A177-3AD203B41FA5}">
                      <a16:colId xmlns:a16="http://schemas.microsoft.com/office/drawing/2014/main" val="673333264"/>
                    </a:ext>
                  </a:extLst>
                </a:gridCol>
              </a:tblGrid>
              <a:tr h="1190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Technical feasibility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Political Viability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Administrative Operability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Cultural and Contextual Appropriateness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/>
                </a:tc>
                <a:extLst>
                  <a:ext uri="{0D108BD9-81ED-4DB2-BD59-A6C34878D82A}">
                    <a16:rowId xmlns:a16="http://schemas.microsoft.com/office/drawing/2014/main" val="510552396"/>
                  </a:ext>
                </a:extLst>
              </a:tr>
              <a:tr h="8598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720" marR="1572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226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756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5176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/>
              <a:t>Community-based Conflict Resolution Options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065198"/>
              </p:ext>
            </p:extLst>
          </p:nvPr>
        </p:nvGraphicFramePr>
        <p:xfrm>
          <a:off x="380999" y="1185545"/>
          <a:ext cx="11429999" cy="5074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4217">
                  <a:extLst>
                    <a:ext uri="{9D8B030D-6E8A-4147-A177-3AD203B41FA5}">
                      <a16:colId xmlns:a16="http://schemas.microsoft.com/office/drawing/2014/main" val="735982623"/>
                    </a:ext>
                  </a:extLst>
                </a:gridCol>
                <a:gridCol w="2264217">
                  <a:extLst>
                    <a:ext uri="{9D8B030D-6E8A-4147-A177-3AD203B41FA5}">
                      <a16:colId xmlns:a16="http://schemas.microsoft.com/office/drawing/2014/main" val="437595042"/>
                    </a:ext>
                  </a:extLst>
                </a:gridCol>
                <a:gridCol w="2264217">
                  <a:extLst>
                    <a:ext uri="{9D8B030D-6E8A-4147-A177-3AD203B41FA5}">
                      <a16:colId xmlns:a16="http://schemas.microsoft.com/office/drawing/2014/main" val="2318010613"/>
                    </a:ext>
                  </a:extLst>
                </a:gridCol>
                <a:gridCol w="2264217">
                  <a:extLst>
                    <a:ext uri="{9D8B030D-6E8A-4147-A177-3AD203B41FA5}">
                      <a16:colId xmlns:a16="http://schemas.microsoft.com/office/drawing/2014/main" val="3857659268"/>
                    </a:ext>
                  </a:extLst>
                </a:gridCol>
                <a:gridCol w="2373131">
                  <a:extLst>
                    <a:ext uri="{9D8B030D-6E8A-4147-A177-3AD203B41FA5}">
                      <a16:colId xmlns:a16="http://schemas.microsoft.com/office/drawing/2014/main" val="3956277746"/>
                    </a:ext>
                  </a:extLst>
                </a:gridCol>
              </a:tblGrid>
              <a:tr h="7252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Technical feasibility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Political Viability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Administrative Operability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Cultural and Contextual Appropriateness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4088764111"/>
                  </a:ext>
                </a:extLst>
              </a:tr>
              <a:tr h="1087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Status Quo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High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1210589692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Early Warning Early Response (EWER)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2518261253"/>
                  </a:ext>
                </a:extLst>
              </a:tr>
              <a:tr h="1087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Community-based forums with differentiated women’s meetings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Low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458554167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Community-led participatory research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Low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Medium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1321947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781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4054205"/>
              </p:ext>
            </p:extLst>
          </p:nvPr>
        </p:nvGraphicFramePr>
        <p:xfrm>
          <a:off x="381000" y="1825625"/>
          <a:ext cx="11429999" cy="3986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4217">
                  <a:extLst>
                    <a:ext uri="{9D8B030D-6E8A-4147-A177-3AD203B41FA5}">
                      <a16:colId xmlns:a16="http://schemas.microsoft.com/office/drawing/2014/main" val="735982623"/>
                    </a:ext>
                  </a:extLst>
                </a:gridCol>
                <a:gridCol w="2264217">
                  <a:extLst>
                    <a:ext uri="{9D8B030D-6E8A-4147-A177-3AD203B41FA5}">
                      <a16:colId xmlns:a16="http://schemas.microsoft.com/office/drawing/2014/main" val="437595042"/>
                    </a:ext>
                  </a:extLst>
                </a:gridCol>
                <a:gridCol w="2264217">
                  <a:extLst>
                    <a:ext uri="{9D8B030D-6E8A-4147-A177-3AD203B41FA5}">
                      <a16:colId xmlns:a16="http://schemas.microsoft.com/office/drawing/2014/main" val="2318010613"/>
                    </a:ext>
                  </a:extLst>
                </a:gridCol>
                <a:gridCol w="2264217">
                  <a:extLst>
                    <a:ext uri="{9D8B030D-6E8A-4147-A177-3AD203B41FA5}">
                      <a16:colId xmlns:a16="http://schemas.microsoft.com/office/drawing/2014/main" val="3857659268"/>
                    </a:ext>
                  </a:extLst>
                </a:gridCol>
                <a:gridCol w="2373131">
                  <a:extLst>
                    <a:ext uri="{9D8B030D-6E8A-4147-A177-3AD203B41FA5}">
                      <a16:colId xmlns:a16="http://schemas.microsoft.com/office/drawing/2014/main" val="3956277746"/>
                    </a:ext>
                  </a:extLst>
                </a:gridCol>
              </a:tblGrid>
              <a:tr h="7252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Technical feasibility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Political Viability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Administrative Operability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Cultural and Contextual Appropriateness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4088764111"/>
                  </a:ext>
                </a:extLst>
              </a:tr>
              <a:tr h="1087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Community-based forums with differentiated women’s meetings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Low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Medium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458554167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Community-led participatory research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Low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Medium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1321947484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both </a:t>
                      </a: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</a:t>
                      </a: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Medium</a:t>
                      </a: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</a:t>
                      </a:r>
                    </a:p>
                  </a:txBody>
                  <a:tcPr marL="42356" marR="423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</a:t>
                      </a:r>
                    </a:p>
                  </a:txBody>
                  <a:tcPr marL="42356" marR="42356" marT="0" marB="0"/>
                </a:tc>
                <a:extLst>
                  <a:ext uri="{0D108BD9-81ED-4DB2-BD59-A6C34878D82A}">
                    <a16:rowId xmlns:a16="http://schemas.microsoft.com/office/drawing/2014/main" val="2113622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301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24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775</Words>
  <Application>Microsoft Office PowerPoint</Application>
  <PresentationFormat>Widescreen</PresentationFormat>
  <Paragraphs>233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Literature Review and Policy Analysis of CRS Peacebuilding Programs </vt:lpstr>
      <vt:lpstr>Research Questions </vt:lpstr>
      <vt:lpstr>Methodology</vt:lpstr>
      <vt:lpstr>Reported Impediments to Participation </vt:lpstr>
      <vt:lpstr>Barriers to Participation &amp; Cultural Factors</vt:lpstr>
      <vt:lpstr>Evaluation Criteria </vt:lpstr>
      <vt:lpstr>1: Status Quo</vt:lpstr>
      <vt:lpstr>2: Youth-led participatory research</vt:lpstr>
      <vt:lpstr>3: Team sports for pastoralist youth</vt:lpstr>
      <vt:lpstr>4: Community-consulted intergenerational exchanges</vt:lpstr>
      <vt:lpstr>Youth Participation in Peacebuilding Options </vt:lpstr>
      <vt:lpstr>Recommendation </vt:lpstr>
      <vt:lpstr>Causes of Insecurity </vt:lpstr>
      <vt:lpstr>1: Status Quo</vt:lpstr>
      <vt:lpstr>2: Early Warning Early Response (EWER) System</vt:lpstr>
      <vt:lpstr>3: Community-based forums with differentiated women’s meetings</vt:lpstr>
      <vt:lpstr>4: Community-led participatory research </vt:lpstr>
      <vt:lpstr>Community-based Conflict Resolution Options </vt:lpstr>
      <vt:lpstr>Recommendations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Garvey</dc:creator>
  <cp:lastModifiedBy>Angela Garvey</cp:lastModifiedBy>
  <cp:revision>15</cp:revision>
  <dcterms:created xsi:type="dcterms:W3CDTF">2017-04-28T14:50:08Z</dcterms:created>
  <dcterms:modified xsi:type="dcterms:W3CDTF">2017-05-07T21:30:57Z</dcterms:modified>
</cp:coreProperties>
</file>